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</p:sldMasterIdLst>
  <p:notesMasterIdLst>
    <p:notesMasterId r:id="rId16"/>
  </p:notesMasterIdLst>
  <p:sldIdLst>
    <p:sldId id="293" r:id="rId2"/>
    <p:sldId id="294" r:id="rId3"/>
    <p:sldId id="259" r:id="rId4"/>
    <p:sldId id="282" r:id="rId5"/>
    <p:sldId id="283" r:id="rId6"/>
    <p:sldId id="284" r:id="rId7"/>
    <p:sldId id="306" r:id="rId8"/>
    <p:sldId id="286" r:id="rId9"/>
    <p:sldId id="287" r:id="rId10"/>
    <p:sldId id="288" r:id="rId11"/>
    <p:sldId id="289" r:id="rId12"/>
    <p:sldId id="292" r:id="rId13"/>
    <p:sldId id="290" r:id="rId14"/>
    <p:sldId id="291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Montserrat" panose="00000500000000000000" pitchFamily="50" charset="0"/>
      <p:regular r:id="rId23"/>
      <p:bold r:id="rId24"/>
      <p:italic r:id="rId25"/>
      <p:boldItalic r:id="rId26"/>
    </p:embeddedFont>
    <p:embeddedFont>
      <p:font typeface="Montserrat Medium" panose="00000600000000000000" pitchFamily="50" charset="0"/>
      <p:regular r:id="rId27"/>
      <p:italic r:id="rId28"/>
    </p:embeddedFont>
    <p:embeddedFont>
      <p:font typeface="Montserrat SemiBold" panose="00000700000000000000" pitchFamily="50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48" userDrawn="1">
          <p15:clr>
            <a:srgbClr val="A4A3A4"/>
          </p15:clr>
        </p15:guide>
        <p15:guide id="3" pos="249" userDrawn="1">
          <p15:clr>
            <a:srgbClr val="A4A3A4"/>
          </p15:clr>
        </p15:guide>
        <p15:guide id="4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726"/>
    <a:srgbClr val="CF372D"/>
    <a:srgbClr val="FF877D"/>
    <a:srgbClr val="FDEDE8"/>
    <a:srgbClr val="F8D7CD"/>
    <a:srgbClr val="AC9993"/>
    <a:srgbClr val="B69F99"/>
    <a:srgbClr val="FEDED5"/>
    <a:srgbClr val="CDB2AB"/>
    <a:srgbClr val="F67A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9"/>
    <p:restoredTop sz="54463" autoAdjust="0"/>
  </p:normalViewPr>
  <p:slideViewPr>
    <p:cSldViewPr snapToGrid="0" snapToObjects="1">
      <p:cViewPr varScale="1">
        <p:scale>
          <a:sx n="51" d="100"/>
          <a:sy n="51" d="100"/>
        </p:scale>
        <p:origin x="1956" y="66"/>
      </p:cViewPr>
      <p:guideLst>
        <p:guide pos="748"/>
        <p:guide pos="249"/>
        <p:guide orient="horz" pos="1620"/>
      </p:guideLst>
    </p:cSldViewPr>
  </p:slideViewPr>
  <p:notesTextViewPr>
    <p:cViewPr>
      <p:scale>
        <a:sx n="1" d="1"/>
        <a:sy n="1" d="1"/>
      </p:scale>
      <p:origin x="0" y="-936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12T00:41:43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24575,'40'-8'0,"2"0"0,16-4 0,6 3 0,-7 3 0,17 2 0,-7 2 0,5 1 0,-14 1 0,14 0 0,-10-1 0,-19 0 0,1 0 0,-3-1 0,0 1 0,11-1 0,1 0 0,-5 0 0,1 1 0,7-1 0,-1 0 0,-9 1 0,-1 0 0,8 0 0,0-1 0,-4 0 0,5 0 0,-2 0 0,9-2 0,1 1 0,-7 1 0,15-1 0,-2 0-270,0 0 0,4-1 0,-10 2 270,-19 2 0,-6 0 0,32 1 0,-29 0 0,0 0 0,25 1 0,9-1 0,-2-1 0,-33 0 0,1 0 0,-1 0 0,1 0 0,-1 0 0,0 0 0,24 0 810,11-1-810,-18-1 0,11-1 0,-11 1 0,2-1 0,-10 1 0,-6 1 0,-5 1 0,3-1 0,-5 0 0,4 0 0,-6 0 0,12 1 0,-8 0 0,6 0 0,-9 0 0,0 0 0,4 0 0,-1 0 0,3 0 0,-7 0 0,2 0 0,-3 0 0,3 0 0,-4 0 0,-2 0 0,-9 0 0,-6 0 0,-8 0 0,2 0 0,6 0 0,12 0 0,9 0 0,-1 0 0,8 0 0,0 0 0,2 0 0,-7 0 0,-7 0 0,-10 0 0,1 0 0,-2 0 0,0 0 0,0 0 0,1 0 0,8 0 0,-2 0 0,2 0 0,-8 0 0,-5 0 0,-7 0 0,2 0 0,2 0 0,8 1 0,-1-1 0,2 1 0,-7-1 0,-5 0 0,1 0 0,-2 0 0,3 0 0,-5 0 0,-3 0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EC491-021B-E541-9FC3-E3BF96A3BD5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37FA2-7D4A-4F47-8661-997859AC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6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.edu/openlearn/science-maths-technology/engineering-and-technology/aeroplane-design-and-engineerin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ect-au.mimecast.com/s/8N14C4QOWNCEzlVFx6RyX?domain=mclaren.com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rgbClr val="FF0000"/>
                </a:solidFill>
              </a:rPr>
              <a:t>Your aim: Introduce yourself and what you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FF0000"/>
                </a:solidFill>
              </a:rPr>
              <a:t>If you feel comfortable include a personal trait i.e. ‘I also sell homemade products at markets’ or ‘I used to play saxophone in a band’.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35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introduce the video and generate some interaction.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Speaking of teams - can you guess how many parts are in an average aeroplane?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about how many people work on a Boeing 737 before it takes to the skies?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long does it take to build a plane?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&lt;take guesses -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parts = 367,000, people = 10,000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plane = 9-11 days&gt;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Felicity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Furey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(yes, that’s her real name, and no, she’s not a Marvel superhero) is working to change the stereotypes in engineering, alongside engineers like Renee. What’s this got to do with planes? Let’s take a look…</a:t>
            </a:r>
          </a:p>
          <a:p>
            <a:endParaRPr lang="en-A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&lt;4:20 video&gt;</a:t>
            </a:r>
            <a:r>
              <a:rPr lang="en-AU" dirty="0">
                <a:effectLst/>
              </a:rPr>
              <a:t>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02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introduce the video and generate some interaction.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you guess how many parts are in a Formula 1 race car?</a:t>
            </a: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&lt;take guesses - </a:t>
            </a:r>
            <a:r>
              <a:rPr lang="en-AU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16,000 parts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according to McLaren&gt;</a:t>
            </a:r>
          </a:p>
          <a:p>
            <a:endParaRPr lang="en-A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a Formula 1 car sounds like a lot of work, right?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Well, a bunch of people your age have done exactly that - except in miniature - thanks to the F1 in Schools challenge.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team from Australia won the competition in 2018 - let’s take a look.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&lt;3:19 video&gt;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91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want to explore engineering? There are plenty of ways to get involved.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are some projects that you can get involved in with the help of your school: </a:t>
            </a:r>
          </a:p>
          <a:p>
            <a:endParaRPr lang="en-A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 of Engineering</a:t>
            </a:r>
            <a:b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Power of Engineering project holds one-day events for Year 9 and 10 students around Australia.</a:t>
            </a:r>
          </a:p>
          <a:p>
            <a:endParaRPr lang="en-A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F1 in Schools</a:t>
            </a:r>
            <a:b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worldwide competition with 17,000 students racing to develop the fastest miniature Formula 1 car.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want to explore engineering on your own:</a:t>
            </a:r>
          </a:p>
          <a:p>
            <a:endParaRPr lang="en-A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STARportal</a:t>
            </a:r>
            <a:b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site is full of free and low-cost STEM activities. 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 on and discover a world of online and home-based activities to spark your curiosity.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 of STEM</a:t>
            </a:r>
            <a:b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free online resource that lets you experience what a day in the life of a STEM career might look like.</a:t>
            </a:r>
          </a:p>
          <a:p>
            <a:endParaRPr lang="en-A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plenty out there, but what can you do now?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thinking about the problems you want to solve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programs and grants out there, so get involved now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your head in the game - turn up, every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your passion? learn all about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14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inspire about the big-picture of why engineering matters, and how engineers shape the future...without using the word ‘engineering’ in this slide.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would you like to solve the world’s problems and shape the future?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be a: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 cleaner (clean up our environment and change what the world looks like)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 maker (we’re not talking about the Death Star - you could use the power of sound to be the person behind the next Post Malone or Billie </a:t>
            </a:r>
            <a:r>
              <a:rPr lang="en-A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Eilish</a:t>
            </a: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 crusher (the one who finds the solution, or builds the hospital that finds a cure for cancer, or even comes up with the best way to distribute the cure)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Robot ruler (making robots that do whatever you say, or even robotic arms and legs that work better than before)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Sustainability hero (what about inventing the next biodegradable plastic or building fully off-grid buildings?)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 manipulator (harnessing the building blocks of the universe to make planes, skyscrapers or bridges)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traveller (well, this hasn’t happened yet, but you could be the one!)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you get to be any of these - or all of these?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step at a time, of course - starting with the foundations in your next few years of schooling.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strong technical or scientific background sets you up to be a world changer, a problem solver and a force to be reckoned with.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7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connect engineering disciplines with answers to real-life problems that could shape the future.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Imagine growing gold on trees, playing with nanotechnology to build a tower that reaches to space, or building the world’s largest 3D printer.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not the future - it’s already happening.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How? Some of the world’s best thinkers have put their minds to solving a particular problem.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about: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Creating an alarm clock that tells your toaster to make your breakfast?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Making a robot that takes people out of danger in the workplace or out on the farm?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 a new way to recycle plastic in the ocean?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a skyscraper that won’t be affected by the forces of nature?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3 simple steps to changing the world - you just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pick a problem, search for a solution, and get involved.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some of the best problem solvers have a superpower - it’s engineering.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alarm clock =  electrical engineering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robot = mechanical engineering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recycling plastic = chemical engineering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a skyscraper = civil engineering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Leaving school with a maths subject and at least one science or engineering subject will put you on the right pathway to shape your future - and the world’s.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8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illustrate how engineering touches nearly every aspect of modern-day life.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you came to school today, did you pick up a phone or tablet and have a quick browse through Facebook? You’ve got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today thanks to engineers from the CSIRO here in Australia.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 you drive past an electric vehicle (or maybe even drive in one)? Engineers have been working for years to make electric vehicles a reality.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 you drive past roadworks or a construction site? Before anyone puts a shovel to the ground, an engineer has spent months planning and problem-solving to work out exactly what needs to happen.</a:t>
            </a:r>
          </a:p>
          <a:p>
            <a:endParaRPr lang="en-A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&lt;1:04 video&gt;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that video was made for Global Day of the Engineer, it’s pretty obvious that engineers play a key role in every single day.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another one: on the way to school, did you use a GPS? This year, a bunch of engineers are working to implement a new set of geo-positioning data that means everything in Australia moves 1.8m north-east. Without this, we won’t be able to use self-driving cars.</a:t>
            </a:r>
            <a:r>
              <a:rPr lang="en-AU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60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put engineering into a context that the students can picture themselves in.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play a game., I’m going to read a statement, and if I’m describing you, you can stand up.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 statements: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hair is brown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&lt;there will always be one clown that sits down/stands up at the wrong time, have a laugh if you get one of these!&gt;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 statements: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you start something, you want to finish it.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want to contribute to making the world better.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want the freedom to work anywhere in the world.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question things - you’ve been in trouble for asking ‘why’ too many times.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like problems that have a definite answer (like ‘what is 2+2’, rather than ‘describe a perfect lunch’.)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had a thing for LEGO or Minecraft.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want to earn a good living.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&lt;hopefully the majority of the class is now standing - these are your future engineers!&gt;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you’re standing, here’s why you should consider engineering.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&lt;you don’t have to read out the titles&gt;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Create and shape the future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can: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the future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 ideas into reality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Solve the problems that our planet is facing</a:t>
            </a: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Make great money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want to be a lawyer or a doctor to make your fortune? Engineers are the next-best paid professionals, with the chance to earn more than $200k a year at the top of your game.</a:t>
            </a: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Get a job straight after </a:t>
            </a: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Nobody wants to go to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then end up as a barista at Maccas - with engineering, you’ve got an 83% chance of walking into an awesome full-time job straight away.</a:t>
            </a: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Work in any industry, anywhere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Engineers are involved in nearly every industry. If you’re a fan of cars, music or computers, you can choose the field of engineering that makes those things better. </a:t>
            </a: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Never stop learning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Engineers don’t stop learning - the profession is always changing, and you’ll never get bored.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&lt;this is great for a personal example - what’s changed in your field since you graduated?&gt;</a:t>
            </a: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Beat the stereotypes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Engineering is about more than maths - you need to be a team player, creative, and business-savvy. </a:t>
            </a: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Travel the world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work nearly anywhere in the world with internationally recognised engineering qualifications.</a:t>
            </a: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Solve problems all day, every day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love that ‘a-ha’ moment when you solve a problem that’s been bugging you?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&lt;this would be a good opportunity to share or ask the students about their biggest ‘a-ha’s&gt;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12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point out engineering careers that transcend stereotypes. Feel free to insert your own examples!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 back to the things you said ‘yes’ to when we were all standing up.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interests you? Put that together with your yes and you’ve got the start of a career in engineering.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question things and you love watching makeup tutorials on YouTube - what about changing the way that beauty brands build their products, or finding sustainable fragrances as a chemical engineer?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want to make a good living and you spend every spare minute with your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AirPods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blasting your favourite artist - what about shaping the sound of pop or hip-hop as an audio engineer?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You’ve always been fascinated by cars and you always question things - you could be the best at making the next generation of transport faster, bigger, deeper, smaller or smarter.</a:t>
            </a:r>
            <a:r>
              <a:rPr lang="en-AU" dirty="0">
                <a:effectLst/>
              </a:rPr>
              <a:t> </a:t>
            </a:r>
          </a:p>
          <a:p>
            <a:endParaRPr lang="en-AU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a wiz at maths and science and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also in awe of films with great VFX and animation -</a:t>
            </a:r>
            <a:r>
              <a:rPr lang="en-AU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maybe you can make the next Oscar winning animated film, like Guy Griffiths.</a:t>
            </a:r>
            <a:endParaRPr lang="en-AU" dirty="0">
              <a:effectLst/>
            </a:endParaRPr>
          </a:p>
          <a:p>
            <a:endParaRPr lang="en-AU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&lt;Click on Lego Movie image to show Guy Griffiths video&gt;</a:t>
            </a:r>
          </a:p>
          <a:p>
            <a:endParaRPr lang="en-AU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97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help the students understand the ‘soft skills’ that make a great engineer.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Engineers need to know more than just the technical side of things. </a:t>
            </a: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&lt;Question/answer if the mood is right&gt;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what do you think would make a good problem solver?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for answers along the lines of: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your strong imagination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problems from different angles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 your thoughts on paper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Visualise something and sketch it out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an idea across to a group of people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Break a problem down into the details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lost in the YouTube or Google rabbit-hole when you’re looking for information on something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technology to its limits and beyond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of these things also make a great engineer.</a:t>
            </a:r>
            <a:r>
              <a:rPr lang="en-AU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3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bust the myth that getting a high ATAR score and going to university is the only way to become an engineer.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you want to be an engineer. How do you get there? It’s not true that you have to head straight to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study - while you’re laying the foundations now, you can still choose your own adventure.</a:t>
            </a:r>
          </a:p>
          <a:p>
            <a:r>
              <a:rPr lang="en-AU" sz="1200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&lt;now is a great time to put in an example from your own experience!&gt;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Sure, you can go straight from school with a strong background in Science (think Physics and Chemistry) and Maths. But don’t neglect your creative subjects - engineers still need strong 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communication skills,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it doesn’t hurt to be able to draw either!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don’t get the ATAR score you need to get in, there are other ways to still end up as an engineer.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Enabling courses that help to get your skills to the right level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Starting out in another course like Science and transferring to Engineering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Doing a TAFE qualification that gets you advanced standing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Going through a Defence traineeship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want it badly enough, there are a thousand roads to becoming an engineer.</a:t>
            </a:r>
            <a:r>
              <a:rPr lang="en-AU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44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widen perceptions of who’s in a team of engineers.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Engineers don’t just work with other engineers all day - we need a whole team to get things done. This includes: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Tradespeople - often these are the people that end up putting engineers’ plans into action, like welding together parts of a bridge or wiring circuits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Technicians and technologists - these people assist engineers, putting basic engineering principles into practice to help make ideas a reality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Engineers - the ideas people, the problem solvers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Associates - these people have completed a two-year degree (rather than the full four-year engineering course) but get to work right alongside engineers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 - </a:t>
            </a:r>
            <a:r>
              <a:rPr lang="en-AU" sz="120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&lt;what role do you play?&gt;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should you be interested in being part of an engineering team, even if you’re not an engineer?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a words person - we need people who can understand a particular field of science or knowledge, and also put together ideas and information to communicate to others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all about the creative - we need people who can understand data and explain it visually or kinetically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interested in managing people - we need people who can put together world changing teams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want to be in business - we need people who can scale up and turn research into profitable businesses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if you don’t become an engineer, there are opportunities right alongside them.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7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1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44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1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8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7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4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0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59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96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2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07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3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5130810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9eOPX5u7To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customXml" Target="../ink/ink1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hyperlink" Target="https://www.youtube.com/watch?v=NgrAZHmKYk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hyperlink" Target="https://www.youtube.com/watch?v=7c0NUJky54Y&amp;feature=emb_title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food&#10;&#10;Description automatically generated">
            <a:extLst>
              <a:ext uri="{FF2B5EF4-FFF2-40B4-BE49-F238E27FC236}">
                <a16:creationId xmlns:a16="http://schemas.microsoft.com/office/drawing/2014/main" id="{BE4EA688-DB92-B346-9E12-AAC9BD2A8F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3548" y="-7636"/>
            <a:ext cx="5868365" cy="3981691"/>
          </a:xfrm>
          <a:prstGeom prst="rect">
            <a:avLst/>
          </a:prstGeom>
        </p:spPr>
      </p:pic>
      <p:pic>
        <p:nvPicPr>
          <p:cNvPr id="14" name="Picture 13" descr="A picture containing red, holding&#10;&#10;Description automatically generated">
            <a:extLst>
              <a:ext uri="{FF2B5EF4-FFF2-40B4-BE49-F238E27FC236}">
                <a16:creationId xmlns:a16="http://schemas.microsoft.com/office/drawing/2014/main" id="{021B8B10-0D78-6A4C-B9BB-79C3E60D8D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84725" cy="51435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094489-FE96-B042-8AE5-BC5D305FA5E0}"/>
              </a:ext>
            </a:extLst>
          </p:cNvPr>
          <p:cNvSpPr/>
          <p:nvPr/>
        </p:nvSpPr>
        <p:spPr>
          <a:xfrm>
            <a:off x="0" y="0"/>
            <a:ext cx="4784725" cy="514350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B7DA84-390D-B841-B23C-274B6FEF4115}"/>
              </a:ext>
            </a:extLst>
          </p:cNvPr>
          <p:cNvSpPr/>
          <p:nvPr/>
        </p:nvSpPr>
        <p:spPr>
          <a:xfrm>
            <a:off x="659077" y="809794"/>
            <a:ext cx="3912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Montserrat" pitchFamily="2" charset="77"/>
              </a:rPr>
              <a:t>Shape the future by solving problems</a:t>
            </a:r>
            <a:endParaRPr lang="en-AU" sz="3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E9A9F6-AD7C-1D4D-A127-5B1C464B3B0E}"/>
              </a:ext>
            </a:extLst>
          </p:cNvPr>
          <p:cNvSpPr/>
          <p:nvPr/>
        </p:nvSpPr>
        <p:spPr>
          <a:xfrm>
            <a:off x="659076" y="1802424"/>
            <a:ext cx="3774028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dirty="0">
                <a:solidFill>
                  <a:schemeClr val="bg1"/>
                </a:solidFill>
                <a:latin typeface="Montserrat Medium" pitchFamily="2" charset="77"/>
              </a:rPr>
              <a:t>Pick a problem,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dirty="0">
                <a:solidFill>
                  <a:schemeClr val="bg1"/>
                </a:solidFill>
                <a:latin typeface="Montserrat Medium" pitchFamily="2" charset="77"/>
              </a:rPr>
              <a:t>search for a solution,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dirty="0">
                <a:solidFill>
                  <a:schemeClr val="bg1"/>
                </a:solidFill>
                <a:latin typeface="Montserrat Medium" pitchFamily="2" charset="77"/>
              </a:rPr>
              <a:t>and get involved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97C0C6-2036-C84B-AFF7-CDB27E9FD9F4}"/>
              </a:ext>
            </a:extLst>
          </p:cNvPr>
          <p:cNvSpPr/>
          <p:nvPr/>
        </p:nvSpPr>
        <p:spPr>
          <a:xfrm>
            <a:off x="685199" y="3974056"/>
            <a:ext cx="3419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Montserrat" pitchFamily="2" charset="77"/>
              </a:rPr>
              <a:t>Where could engineering take you?</a:t>
            </a:r>
            <a:endParaRPr lang="en-AU" sz="1400" dirty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CEB4D5-54AB-2C4B-B4E6-90A93F945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275" y="4178225"/>
            <a:ext cx="1866659" cy="66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FC3FF-8D13-1F43-B92F-C2950365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A33331-7D15-4243-8E6F-72D2D9C20916}"/>
              </a:ext>
            </a:extLst>
          </p:cNvPr>
          <p:cNvSpPr/>
          <p:nvPr/>
        </p:nvSpPr>
        <p:spPr>
          <a:xfrm>
            <a:off x="659076" y="511851"/>
            <a:ext cx="4536819" cy="437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100" b="1" dirty="0">
                <a:latin typeface="Montserrat" pitchFamily="2" charset="77"/>
              </a:rPr>
              <a:t>You can’t spell TEAM without…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A957F-4F14-0B44-A75B-0220F6861277}"/>
              </a:ext>
            </a:extLst>
          </p:cNvPr>
          <p:cNvSpPr txBox="1"/>
          <p:nvPr/>
        </p:nvSpPr>
        <p:spPr>
          <a:xfrm>
            <a:off x="7944135" y="4811217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latin typeface="Montserrat SemiBold" pitchFamily="2" charset="77"/>
                <a:cs typeface="Gordita" pitchFamily="2" charset="77"/>
              </a:rPr>
              <a:t>HIGH SCHOOL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0BCDD3-22EE-1748-A422-59629E0428C3}"/>
              </a:ext>
            </a:extLst>
          </p:cNvPr>
          <p:cNvSpPr/>
          <p:nvPr/>
        </p:nvSpPr>
        <p:spPr>
          <a:xfrm>
            <a:off x="423273" y="2913732"/>
            <a:ext cx="23040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Tradespeople, </a:t>
            </a:r>
            <a:b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technicians, technologists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D9D42E-59D8-144C-80A9-45D61615224F}"/>
              </a:ext>
            </a:extLst>
          </p:cNvPr>
          <p:cNvSpPr/>
          <p:nvPr/>
        </p:nvSpPr>
        <p:spPr>
          <a:xfrm>
            <a:off x="6832754" y="2913732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Me!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367181-B7DE-DD41-B947-0D447F2C49CA}"/>
              </a:ext>
            </a:extLst>
          </p:cNvPr>
          <p:cNvSpPr/>
          <p:nvPr/>
        </p:nvSpPr>
        <p:spPr>
          <a:xfrm>
            <a:off x="4805664" y="2915373"/>
            <a:ext cx="139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Associates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064E0A-B888-6841-873E-C12255F6764F}"/>
              </a:ext>
            </a:extLst>
          </p:cNvPr>
          <p:cNvSpPr/>
          <p:nvPr/>
        </p:nvSpPr>
        <p:spPr>
          <a:xfrm>
            <a:off x="2818534" y="2913732"/>
            <a:ext cx="1354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Engineers</a:t>
            </a:r>
            <a:endParaRPr lang="en-US" dirty="0"/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5813658B-7E2B-2B4C-94AC-6757D2D687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466" y="1632189"/>
            <a:ext cx="616630" cy="1166044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DC895108-1028-B748-BA41-81348A117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765" y="1675610"/>
            <a:ext cx="444084" cy="1122622"/>
          </a:xfrm>
          <a:prstGeom prst="rect">
            <a:avLst/>
          </a:prstGeom>
        </p:spPr>
      </p:pic>
      <p:pic>
        <p:nvPicPr>
          <p:cNvPr id="30" name="Picture 29" descr="A picture containing suit, shirt&#10;&#10;Description automatically generated">
            <a:extLst>
              <a:ext uri="{FF2B5EF4-FFF2-40B4-BE49-F238E27FC236}">
                <a16:creationId xmlns:a16="http://schemas.microsoft.com/office/drawing/2014/main" id="{4B3FD3F5-A246-2248-A4B9-FE4BF6065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754" y="1715999"/>
            <a:ext cx="661859" cy="1057842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4738F01F-DD3A-9840-8063-B4909B27CF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311" y="1715998"/>
            <a:ext cx="480837" cy="10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6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car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5B43630-9B1D-9041-862F-3F4B2C1D3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pers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824020E2-9A08-A642-93D7-0C9879A2A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FC3FF-8D13-1F43-B92F-C2950365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A957F-4F14-0B44-A75B-0220F6861277}"/>
              </a:ext>
            </a:extLst>
          </p:cNvPr>
          <p:cNvSpPr txBox="1"/>
          <p:nvPr/>
        </p:nvSpPr>
        <p:spPr>
          <a:xfrm>
            <a:off x="7944135" y="4811217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latin typeface="Montserrat SemiBold" pitchFamily="2" charset="77"/>
                <a:cs typeface="Gordita" pitchFamily="2" charset="77"/>
              </a:rPr>
              <a:t>HIGH SCHOOL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A87EC2-578B-FD4B-ABE1-CDC08365F5AF}"/>
              </a:ext>
            </a:extLst>
          </p:cNvPr>
          <p:cNvSpPr/>
          <p:nvPr/>
        </p:nvSpPr>
        <p:spPr>
          <a:xfrm>
            <a:off x="659076" y="511851"/>
            <a:ext cx="4629794" cy="437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2100" b="1" dirty="0">
                <a:latin typeface="Montserrat" pitchFamily="2" charset="77"/>
              </a:rPr>
              <a:t>Engineering groups and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9FA90-2EDD-7E45-8B98-5F67BD81D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51" y="3165886"/>
            <a:ext cx="2242370" cy="369332"/>
          </a:xfrm>
          <a:prstGeom prst="rect">
            <a:avLst/>
          </a:prstGeom>
        </p:spPr>
      </p:pic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A1466139-9D55-EB40-8513-45274753FB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625" y="1439080"/>
            <a:ext cx="2561799" cy="480348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93C9C8DC-55D4-DD41-A69E-0F9A5AFB25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030" y="1026350"/>
            <a:ext cx="1305809" cy="13058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9B807C-4359-B54D-A3E9-EDB7A8679840}"/>
              </a:ext>
            </a:extLst>
          </p:cNvPr>
          <p:cNvSpPr/>
          <p:nvPr/>
        </p:nvSpPr>
        <p:spPr>
          <a:xfrm>
            <a:off x="1371093" y="4066801"/>
            <a:ext cx="17956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b="1" dirty="0" err="1">
                <a:solidFill>
                  <a:srgbClr val="DF3726"/>
                </a:solidFill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starportal.edu.au</a:t>
            </a:r>
            <a:endParaRPr lang="en-US" sz="1400" b="1" dirty="0">
              <a:solidFill>
                <a:srgbClr val="DF3726"/>
              </a:solidFill>
              <a:latin typeface="Montserrat" panose="02000505000000020004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91157E-EBC9-0D46-89EC-475691F31E49}"/>
              </a:ext>
            </a:extLst>
          </p:cNvPr>
          <p:cNvSpPr/>
          <p:nvPr/>
        </p:nvSpPr>
        <p:spPr>
          <a:xfrm>
            <a:off x="4928297" y="2263973"/>
            <a:ext cx="2364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b="1" dirty="0">
                <a:solidFill>
                  <a:srgbClr val="DF3726"/>
                </a:solidFill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rea.org.au/f1-in-schools</a:t>
            </a:r>
            <a:endParaRPr lang="en-US" sz="1400" b="1" dirty="0">
              <a:solidFill>
                <a:srgbClr val="DF3726"/>
              </a:solidFill>
              <a:latin typeface="Montserrat" panose="02000505000000020004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093840-C292-A24E-81BB-8D280FAB9738}"/>
              </a:ext>
            </a:extLst>
          </p:cNvPr>
          <p:cNvSpPr/>
          <p:nvPr/>
        </p:nvSpPr>
        <p:spPr>
          <a:xfrm>
            <a:off x="1023241" y="2268682"/>
            <a:ext cx="2491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b="1" dirty="0" err="1">
                <a:solidFill>
                  <a:srgbClr val="DF3726"/>
                </a:solidFill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Powerofengineering.org</a:t>
            </a:r>
            <a:endParaRPr lang="en-US" sz="1400" b="1" dirty="0">
              <a:solidFill>
                <a:srgbClr val="DF3726"/>
              </a:solidFill>
              <a:latin typeface="Montserrat" panose="02000505000000020004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1EC443-6CFE-7547-B08E-7C1083FAB035}"/>
              </a:ext>
            </a:extLst>
          </p:cNvPr>
          <p:cNvSpPr/>
          <p:nvPr/>
        </p:nvSpPr>
        <p:spPr>
          <a:xfrm>
            <a:off x="5122261" y="4067070"/>
            <a:ext cx="1976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b="1" dirty="0" err="1">
                <a:solidFill>
                  <a:srgbClr val="DF3726"/>
                </a:solidFill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dayofstem.com.au</a:t>
            </a:r>
            <a:r>
              <a:rPr lang="en-AU" sz="1400" b="1" dirty="0">
                <a:solidFill>
                  <a:srgbClr val="DF3726"/>
                </a:solidFill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1400" b="1" dirty="0">
              <a:solidFill>
                <a:srgbClr val="DF3726"/>
              </a:solidFill>
              <a:latin typeface="Montserrat" panose="02000505000000020004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4E2D8DE-9CED-2D44-896E-2AFD614379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648" y="2996916"/>
            <a:ext cx="2023436" cy="71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0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3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BE0006-30CF-C84B-80D8-20AA65A61C11}"/>
              </a:ext>
            </a:extLst>
          </p:cNvPr>
          <p:cNvSpPr/>
          <p:nvPr/>
        </p:nvSpPr>
        <p:spPr>
          <a:xfrm>
            <a:off x="0" y="1695691"/>
            <a:ext cx="9144000" cy="1678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F698B8-1207-9E44-BEEA-49D21F8B97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3550" y="2108641"/>
            <a:ext cx="2413532" cy="852428"/>
          </a:xfrm>
          <a:prstGeom prst="rect">
            <a:avLst/>
          </a:prstGeom>
        </p:spPr>
      </p:pic>
      <p:pic>
        <p:nvPicPr>
          <p:cNvPr id="5" name="Picture 4" descr="A picture containing game, basketball&#10;&#10;Description automatically generated">
            <a:extLst>
              <a:ext uri="{FF2B5EF4-FFF2-40B4-BE49-F238E27FC236}">
                <a16:creationId xmlns:a16="http://schemas.microsoft.com/office/drawing/2014/main" id="{E5617A3D-1EB5-DD46-BEBD-BADC7CF89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026" y="1915227"/>
            <a:ext cx="662500" cy="557102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56FAA392-722B-B649-A994-04E9462DE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357" y="1894128"/>
            <a:ext cx="603250" cy="78105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681F815-3CE2-DB48-B7E0-3009EEA22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5" y="2341864"/>
            <a:ext cx="494658" cy="703121"/>
          </a:xfrm>
          <a:prstGeom prst="rect">
            <a:avLst/>
          </a:prstGeom>
        </p:spPr>
      </p:pic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8568E1B7-2507-2B40-B425-F586AF5A0B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727" y="2465609"/>
            <a:ext cx="424727" cy="419138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B08704B-9132-0642-A48C-166CB478E7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785" y="2790222"/>
            <a:ext cx="541233" cy="486378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1D80CD0F-8A67-6643-BBD2-13E81B34FF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655" y="2527018"/>
            <a:ext cx="591836" cy="633302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73090D29-894A-6140-B7EE-1FCB5EFC6D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7" y="1985951"/>
            <a:ext cx="458006" cy="4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9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457FD1-59FA-6249-83DD-69CFDB4237FB}"/>
              </a:ext>
            </a:extLst>
          </p:cNvPr>
          <p:cNvGrpSpPr/>
          <p:nvPr/>
        </p:nvGrpSpPr>
        <p:grpSpPr>
          <a:xfrm>
            <a:off x="4997450" y="47324"/>
            <a:ext cx="4146550" cy="1848371"/>
            <a:chOff x="4997450" y="63156"/>
            <a:chExt cx="4146550" cy="18483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64F0F4-06D4-094D-B5B3-EDDECDED1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97450" y="63156"/>
              <a:ext cx="4146550" cy="18483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16D75D-B5C5-3C4F-AACF-FD7336248E91}"/>
                </a:ext>
              </a:extLst>
            </p:cNvPr>
            <p:cNvSpPr/>
            <p:nvPr/>
          </p:nvSpPr>
          <p:spPr>
            <a:xfrm>
              <a:off x="6371863" y="1081640"/>
              <a:ext cx="179408" cy="185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CD338FE-CAF2-AB40-8F2C-8751CC7CF7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74" y="310954"/>
            <a:ext cx="1866659" cy="6605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BFAB75-4C98-8E4F-919F-78027811F1C4}"/>
              </a:ext>
            </a:extLst>
          </p:cNvPr>
          <p:cNvSpPr/>
          <p:nvPr/>
        </p:nvSpPr>
        <p:spPr>
          <a:xfrm>
            <a:off x="1953625" y="2371695"/>
            <a:ext cx="5030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b="1" dirty="0">
                <a:latin typeface="Montserrat" pitchFamily="2" charset="77"/>
              </a:rPr>
              <a:t>Where could engineering take you?</a:t>
            </a:r>
            <a:endParaRPr lang="en-AU" sz="2000" b="1" dirty="0"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481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ECC13437-823F-E248-B601-A7DBFB1A9BC0}"/>
              </a:ext>
            </a:extLst>
          </p:cNvPr>
          <p:cNvSpPr txBox="1"/>
          <p:nvPr/>
        </p:nvSpPr>
        <p:spPr>
          <a:xfrm>
            <a:off x="686300" y="1003491"/>
            <a:ext cx="3311111" cy="2953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Planet cleaner</a:t>
            </a:r>
          </a:p>
          <a:p>
            <a:pPr marL="171450" indent="-171450">
              <a:lnSpc>
                <a:spcPct val="150000"/>
              </a:lnSpc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Star maker</a:t>
            </a:r>
          </a:p>
          <a:p>
            <a:pPr marL="171450" indent="-171450">
              <a:lnSpc>
                <a:spcPct val="150000"/>
              </a:lnSpc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Cancer crusher</a:t>
            </a:r>
          </a:p>
          <a:p>
            <a:pPr marL="171450" indent="-171450">
              <a:lnSpc>
                <a:spcPct val="150000"/>
              </a:lnSpc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Robot ruler</a:t>
            </a:r>
          </a:p>
          <a:p>
            <a:pPr marL="171450" indent="-171450">
              <a:lnSpc>
                <a:spcPct val="150000"/>
              </a:lnSpc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Sustainability hero</a:t>
            </a:r>
          </a:p>
          <a:p>
            <a:pPr marL="171450" indent="-171450">
              <a:lnSpc>
                <a:spcPct val="150000"/>
              </a:lnSpc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Material manipulator</a:t>
            </a:r>
          </a:p>
          <a:p>
            <a:pPr marL="171450" indent="-171450">
              <a:lnSpc>
                <a:spcPct val="150000"/>
              </a:lnSpc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Time traveller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384CCC-DF0C-4640-B9AD-9C5ECC6BD8B9}"/>
              </a:ext>
            </a:extLst>
          </p:cNvPr>
          <p:cNvSpPr txBox="1"/>
          <p:nvPr/>
        </p:nvSpPr>
        <p:spPr>
          <a:xfrm>
            <a:off x="7944135" y="4811217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latin typeface="Montserrat SemiBold" pitchFamily="2" charset="77"/>
                <a:cs typeface="Gordita" pitchFamily="2" charset="77"/>
              </a:rPr>
              <a:t>HIGH SCHOOL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102C0EC-421E-2A4C-B74B-289AFE3FD077}"/>
              </a:ext>
            </a:extLst>
          </p:cNvPr>
          <p:cNvSpPr/>
          <p:nvPr/>
        </p:nvSpPr>
        <p:spPr>
          <a:xfrm>
            <a:off x="659076" y="511851"/>
            <a:ext cx="31213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100" b="1" dirty="0">
                <a:latin typeface="Montserrat" pitchFamily="2" charset="77"/>
              </a:rPr>
              <a:t>What could </a:t>
            </a:r>
            <a:r>
              <a:rPr lang="en-AU" sz="2100" b="1" dirty="0">
                <a:solidFill>
                  <a:srgbClr val="DF3726"/>
                </a:solidFill>
                <a:latin typeface="Montserrat" pitchFamily="2" charset="77"/>
              </a:rPr>
              <a:t>YOU</a:t>
            </a:r>
            <a:r>
              <a:rPr lang="en-AU" sz="2100" b="1" dirty="0">
                <a:latin typeface="Montserrat" pitchFamily="2" charset="77"/>
              </a:rPr>
              <a:t> be?</a:t>
            </a:r>
            <a:endParaRPr lang="en-AU" sz="2100" dirty="0">
              <a:latin typeface="Montserrat" pitchFamily="2" charset="77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E6B16E5-AE66-DF4A-9776-6FBF29A8B13E}"/>
              </a:ext>
            </a:extLst>
          </p:cNvPr>
          <p:cNvSpPr/>
          <p:nvPr/>
        </p:nvSpPr>
        <p:spPr>
          <a:xfrm>
            <a:off x="838483" y="4140009"/>
            <a:ext cx="18341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b="1" dirty="0">
                <a:solidFill>
                  <a:srgbClr val="DF3726"/>
                </a:solidFill>
                <a:latin typeface="Montserrat" pitchFamily="2" charset="77"/>
              </a:rPr>
              <a:t>Problem Solver</a:t>
            </a:r>
            <a:endParaRPr lang="en-US" sz="1600" b="1" dirty="0">
              <a:solidFill>
                <a:srgbClr val="DF3726"/>
              </a:solidFill>
              <a:latin typeface="Montserrat" pitchFamily="2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02784BD2-3F25-154F-90A7-C453C32D8B07}"/>
                  </a:ext>
                </a:extLst>
              </p14:cNvPr>
              <p14:cNvContentPartPr/>
              <p14:nvPr/>
            </p14:nvContentPartPr>
            <p14:xfrm>
              <a:off x="913414" y="4521724"/>
              <a:ext cx="1650510" cy="4131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02784BD2-3F25-154F-90A7-C453C32D8B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413" y="4512744"/>
                <a:ext cx="1668153" cy="5891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picture containing basketball, cable, clock, game&#10;&#10;Description automatically generated">
            <a:extLst>
              <a:ext uri="{FF2B5EF4-FFF2-40B4-BE49-F238E27FC236}">
                <a16:creationId xmlns:a16="http://schemas.microsoft.com/office/drawing/2014/main" id="{DF58DD16-93D8-7546-9057-350E628EE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853" y="512598"/>
            <a:ext cx="2334438" cy="2386832"/>
          </a:xfrm>
          <a:prstGeom prst="rect">
            <a:avLst/>
          </a:prstGeom>
        </p:spPr>
      </p:pic>
      <p:pic>
        <p:nvPicPr>
          <p:cNvPr id="21" name="Picture 20" descr="A picture containing monitor, television, screen, sitting&#10;&#10;Description automatically generated">
            <a:extLst>
              <a:ext uri="{FF2B5EF4-FFF2-40B4-BE49-F238E27FC236}">
                <a16:creationId xmlns:a16="http://schemas.microsoft.com/office/drawing/2014/main" id="{385FFDFC-0AF2-A84F-A560-D772D4ACB9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3132">
            <a:off x="4661794" y="2831932"/>
            <a:ext cx="3115160" cy="2063482"/>
          </a:xfrm>
          <a:prstGeom prst="rect">
            <a:avLst/>
          </a:prstGeom>
        </p:spPr>
      </p:pic>
      <p:pic>
        <p:nvPicPr>
          <p:cNvPr id="5" name="Picture 4" descr="A picture containing car, holding, sitting, red&#10;&#10;Description automatically generated">
            <a:extLst>
              <a:ext uri="{FF2B5EF4-FFF2-40B4-BE49-F238E27FC236}">
                <a16:creationId xmlns:a16="http://schemas.microsoft.com/office/drawing/2014/main" id="{35977FE5-1C18-9644-BEAB-C02D183CFB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0873">
            <a:off x="7083901" y="1498980"/>
            <a:ext cx="1808738" cy="18033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F8B770-27EA-2441-9D23-417434462B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6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5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FC3FF-8D13-1F43-B92F-C2950365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A33331-7D15-4243-8E6F-72D2D9C20916}"/>
              </a:ext>
            </a:extLst>
          </p:cNvPr>
          <p:cNvSpPr/>
          <p:nvPr/>
        </p:nvSpPr>
        <p:spPr>
          <a:xfrm>
            <a:off x="659076" y="511851"/>
            <a:ext cx="2566728" cy="415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sz="2100" b="1" dirty="0">
                <a:latin typeface="Montserrat" pitchFamily="2" charset="77"/>
              </a:rPr>
              <a:t>Shape the future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F90ED5-954F-1D47-9890-34B274E54F8D}"/>
              </a:ext>
            </a:extLst>
          </p:cNvPr>
          <p:cNvSpPr/>
          <p:nvPr/>
        </p:nvSpPr>
        <p:spPr>
          <a:xfrm>
            <a:off x="659076" y="1366162"/>
            <a:ext cx="6759146" cy="1161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Pick a problem.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Search for a solution.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Get involved.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A957F-4F14-0B44-A75B-0220F6861277}"/>
              </a:ext>
            </a:extLst>
          </p:cNvPr>
          <p:cNvSpPr txBox="1"/>
          <p:nvPr/>
        </p:nvSpPr>
        <p:spPr>
          <a:xfrm>
            <a:off x="7944135" y="4811217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latin typeface="Montserrat SemiBold" pitchFamily="2" charset="77"/>
                <a:cs typeface="Gordita" pitchFamily="2" charset="77"/>
              </a:rPr>
              <a:t>HIGH SCHOOL</a:t>
            </a:r>
          </a:p>
        </p:txBody>
      </p:sp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1815012-AD3E-D749-94E2-E13992F98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2585">
            <a:off x="4156987" y="1345889"/>
            <a:ext cx="4427062" cy="2930715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BE286B7-240A-C34A-A895-F1121B95EA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2249">
            <a:off x="3187737" y="2867795"/>
            <a:ext cx="671021" cy="483680"/>
          </a:xfrm>
          <a:prstGeom prst="rect">
            <a:avLst/>
          </a:prstGeom>
        </p:spPr>
      </p:pic>
      <p:pic>
        <p:nvPicPr>
          <p:cNvPr id="16" name="Picture 1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34C7C36-7AEE-3740-BEEC-A3DDA65809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3916">
            <a:off x="569856" y="2993771"/>
            <a:ext cx="670169" cy="814809"/>
          </a:xfrm>
          <a:prstGeom prst="rect">
            <a:avLst/>
          </a:prstGeom>
        </p:spPr>
      </p:pic>
      <p:pic>
        <p:nvPicPr>
          <p:cNvPr id="18" name="Picture 17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23271833-CC30-7E4F-9BEA-657F514F3B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782" y="1570078"/>
            <a:ext cx="583483" cy="498303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A25EBE07-B348-E04C-BD65-E97EFF7D8F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86816">
            <a:off x="1361618" y="4132193"/>
            <a:ext cx="485515" cy="47707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838E083-316D-9F41-95CA-4A2D1CFCB8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129" y="3842615"/>
            <a:ext cx="447320" cy="478661"/>
          </a:xfrm>
          <a:prstGeom prst="rect">
            <a:avLst/>
          </a:prstGeom>
        </p:spPr>
      </p:pic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539B8BEB-F7D0-804D-8F93-2089CD506F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276" y="2904117"/>
            <a:ext cx="417418" cy="39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FC3FF-8D13-1F43-B92F-C2950365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CE04158D-4E6A-8E43-B5A9-7433B6A102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device&#10;&#10;Description automatically generated">
            <a:extLst>
              <a:ext uri="{FF2B5EF4-FFF2-40B4-BE49-F238E27FC236}">
                <a16:creationId xmlns:a16="http://schemas.microsoft.com/office/drawing/2014/main" id="{8F56DDAB-F888-BA41-8463-F5E590C55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0164">
            <a:off x="8163627" y="1120557"/>
            <a:ext cx="593931" cy="928378"/>
          </a:xfrm>
          <a:prstGeom prst="rect">
            <a:avLst/>
          </a:prstGeom>
        </p:spPr>
      </p:pic>
      <p:pic>
        <p:nvPicPr>
          <p:cNvPr id="13" name="Picture 12" descr="A picture containing sitting, bird, wire, black&#10;&#10;Description automatically generated">
            <a:extLst>
              <a:ext uri="{FF2B5EF4-FFF2-40B4-BE49-F238E27FC236}">
                <a16:creationId xmlns:a16="http://schemas.microsoft.com/office/drawing/2014/main" id="{EA74676D-6EB8-E34E-B74A-FC2E02D0A0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918" y="3529211"/>
            <a:ext cx="835751" cy="805250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EFB514-FFD8-2049-B6AD-AF0006220A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9103">
            <a:off x="5959638" y="648016"/>
            <a:ext cx="865898" cy="695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6FC3FF-8D13-1F43-B92F-C2950365BD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A33331-7D15-4243-8E6F-72D2D9C20916}"/>
              </a:ext>
            </a:extLst>
          </p:cNvPr>
          <p:cNvSpPr/>
          <p:nvPr/>
        </p:nvSpPr>
        <p:spPr>
          <a:xfrm>
            <a:off x="659076" y="511851"/>
            <a:ext cx="4998484" cy="415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sz="2100" b="1" dirty="0">
                <a:latin typeface="Montserrat" pitchFamily="2" charset="77"/>
              </a:rPr>
              <a:t>8 reasons to consider engineering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A957F-4F14-0B44-A75B-0220F6861277}"/>
              </a:ext>
            </a:extLst>
          </p:cNvPr>
          <p:cNvSpPr txBox="1"/>
          <p:nvPr/>
        </p:nvSpPr>
        <p:spPr>
          <a:xfrm>
            <a:off x="7944135" y="4811217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latin typeface="Montserrat SemiBold" pitchFamily="2" charset="77"/>
                <a:cs typeface="Gordita" pitchFamily="2" charset="77"/>
              </a:rPr>
              <a:t>HIGH SCHOOL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0BCDD3-22EE-1748-A422-59629E0428C3}"/>
              </a:ext>
            </a:extLst>
          </p:cNvPr>
          <p:cNvSpPr/>
          <p:nvPr/>
        </p:nvSpPr>
        <p:spPr>
          <a:xfrm>
            <a:off x="659076" y="1143913"/>
            <a:ext cx="4572000" cy="26246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06000"/>
              </a:lnSpc>
              <a:spcAft>
                <a:spcPts val="800"/>
              </a:spcAft>
              <a:buClr>
                <a:srgbClr val="DF3726"/>
              </a:buClr>
              <a:buFont typeface="+mj-lt"/>
              <a:buAutoNum type="arabicPeriod"/>
            </a:pPr>
            <a:r>
              <a:rPr lang="en-AU" sz="14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Create and shape the future</a:t>
            </a: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Clr>
                <a:srgbClr val="DF3726"/>
              </a:buClr>
              <a:buFont typeface="+mj-lt"/>
              <a:buAutoNum type="arabicPeriod"/>
            </a:pPr>
            <a:r>
              <a:rPr lang="en-AU" sz="14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Make great money</a:t>
            </a: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Clr>
                <a:srgbClr val="DF3726"/>
              </a:buClr>
              <a:buFont typeface="+mj-lt"/>
              <a:buAutoNum type="arabicPeriod"/>
            </a:pPr>
            <a:r>
              <a:rPr lang="en-AU" sz="14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Get a job straight after </a:t>
            </a:r>
            <a:r>
              <a:rPr lang="en-AU" sz="1400" dirty="0" err="1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uni</a:t>
            </a:r>
            <a:endParaRPr lang="en-AU" sz="1400" dirty="0">
              <a:latin typeface="Montserrat" panose="02000505000000020004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Clr>
                <a:srgbClr val="DF3726"/>
              </a:buClr>
              <a:buFont typeface="+mj-lt"/>
              <a:buAutoNum type="arabicPeriod"/>
            </a:pPr>
            <a:r>
              <a:rPr lang="en-AU" sz="14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Work in any industry, anywhere</a:t>
            </a: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Clr>
                <a:srgbClr val="DF3726"/>
              </a:buClr>
              <a:buFont typeface="+mj-lt"/>
              <a:buAutoNum type="arabicPeriod"/>
            </a:pPr>
            <a:r>
              <a:rPr lang="en-AU" sz="14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Never stop learning</a:t>
            </a: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Clr>
                <a:srgbClr val="DF3726"/>
              </a:buClr>
              <a:buFont typeface="+mj-lt"/>
              <a:buAutoNum type="arabicPeriod"/>
            </a:pPr>
            <a:r>
              <a:rPr lang="en-AU" sz="14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Beat the stereotypes</a:t>
            </a: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Clr>
                <a:srgbClr val="DF3726"/>
              </a:buClr>
              <a:buFont typeface="+mj-lt"/>
              <a:buAutoNum type="arabicPeriod"/>
            </a:pPr>
            <a:r>
              <a:rPr lang="en-AU" sz="14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Travel the world</a:t>
            </a:r>
          </a:p>
          <a:p>
            <a:pPr marL="342900" indent="-342900">
              <a:buClr>
                <a:srgbClr val="DF3726"/>
              </a:buClr>
              <a:buFont typeface="+mj-lt"/>
              <a:buAutoNum type="arabicPeriod"/>
            </a:pPr>
            <a:r>
              <a:rPr lang="en-AU" sz="14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Solve problems all day, every day </a:t>
            </a:r>
            <a:endParaRPr lang="en-US" sz="1400" dirty="0">
              <a:latin typeface="Montserrat" panose="02000505000000020004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8" descr="A picture containing man, holding, small, table&#10;&#10;Description automatically generated">
            <a:extLst>
              <a:ext uri="{FF2B5EF4-FFF2-40B4-BE49-F238E27FC236}">
                <a16:creationId xmlns:a16="http://schemas.microsoft.com/office/drawing/2014/main" id="{51D03910-27EB-6D4C-AE4A-F4783913D9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8827">
            <a:off x="3999479" y="1354326"/>
            <a:ext cx="4704152" cy="3055688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11A0D6D-A052-8D47-A509-5E92960765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587" y="4334461"/>
            <a:ext cx="814306" cy="56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airplane, plane, air&#10;&#10;Description automatically generated">
            <a:extLst>
              <a:ext uri="{FF2B5EF4-FFF2-40B4-BE49-F238E27FC236}">
                <a16:creationId xmlns:a16="http://schemas.microsoft.com/office/drawing/2014/main" id="{145902C0-3924-3846-9B1E-37BA9464AF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64" y="2928526"/>
            <a:ext cx="2009358" cy="20544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6FC3FF-8D13-1F43-B92F-C2950365BD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A33331-7D15-4243-8E6F-72D2D9C20916}"/>
              </a:ext>
            </a:extLst>
          </p:cNvPr>
          <p:cNvSpPr/>
          <p:nvPr/>
        </p:nvSpPr>
        <p:spPr>
          <a:xfrm>
            <a:off x="659076" y="511851"/>
            <a:ext cx="5497018" cy="437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100" b="1" dirty="0">
                <a:latin typeface="Montserrat" pitchFamily="2" charset="77"/>
              </a:rPr>
              <a:t>More than lab coats and geek glasses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A957F-4F14-0B44-A75B-0220F6861277}"/>
              </a:ext>
            </a:extLst>
          </p:cNvPr>
          <p:cNvSpPr txBox="1"/>
          <p:nvPr/>
        </p:nvSpPr>
        <p:spPr>
          <a:xfrm>
            <a:off x="7944135" y="4811217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latin typeface="Montserrat SemiBold" pitchFamily="2" charset="77"/>
                <a:cs typeface="Gordita" pitchFamily="2" charset="77"/>
              </a:rPr>
              <a:t>HIGH SCHOOL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0BCDD3-22EE-1748-A422-59629E0428C3}"/>
              </a:ext>
            </a:extLst>
          </p:cNvPr>
          <p:cNvSpPr/>
          <p:nvPr/>
        </p:nvSpPr>
        <p:spPr>
          <a:xfrm>
            <a:off x="659076" y="1076882"/>
            <a:ext cx="4853184" cy="1704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Makeup = chemical engineer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Music = audio engineer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Cars = mechanical engineer</a:t>
            </a:r>
          </a:p>
          <a:p>
            <a:pPr>
              <a:lnSpc>
                <a:spcPct val="150000"/>
              </a:lnSpc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VFX + Animation  = electrical engineer</a:t>
            </a:r>
          </a:p>
        </p:txBody>
      </p:sp>
      <p:pic>
        <p:nvPicPr>
          <p:cNvPr id="6" name="Picture 5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DD8D411B-B046-B94F-AE9A-141499A28B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0562">
            <a:off x="3266255" y="2976325"/>
            <a:ext cx="1964670" cy="1958858"/>
          </a:xfrm>
          <a:prstGeom prst="rect">
            <a:avLst/>
          </a:prstGeom>
        </p:spPr>
      </p:pic>
      <p:pic>
        <p:nvPicPr>
          <p:cNvPr id="16" name="Picture 15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38B75BE-52D8-F548-AD8B-5E9EE6D152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624" y="780642"/>
            <a:ext cx="2148523" cy="2196742"/>
          </a:xfrm>
          <a:prstGeom prst="rect">
            <a:avLst/>
          </a:prstGeom>
        </p:spPr>
      </p:pic>
      <p:pic>
        <p:nvPicPr>
          <p:cNvPr id="24" name="Picture 2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1005E20B-EABF-DE43-B9F6-E1B3A89CB0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010" y="2571165"/>
            <a:ext cx="700137" cy="499695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93F5FBCA-A693-954E-9B5E-571511445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7134">
            <a:off x="2495442" y="2961531"/>
            <a:ext cx="783876" cy="839868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CAD10A95-6788-0741-8B90-557444922EB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090" y="1932388"/>
            <a:ext cx="699680" cy="732222"/>
          </a:xfrm>
          <a:prstGeom prst="rect">
            <a:avLst/>
          </a:prstGeom>
        </p:spPr>
      </p:pic>
      <p:pic>
        <p:nvPicPr>
          <p:cNvPr id="8" name="Picture 7" descr="A picture containing indoor, table, cup, computer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FAE9CFD0-E072-2547-92E3-2B0FF755A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416572">
            <a:off x="5833472" y="3013367"/>
            <a:ext cx="2852174" cy="1604348"/>
          </a:xfrm>
          <a:prstGeom prst="rect">
            <a:avLst/>
          </a:prstGeom>
        </p:spPr>
      </p:pic>
      <p:pic>
        <p:nvPicPr>
          <p:cNvPr id="17" name="Picture 16">
            <a:hlinkClick r:id="rId10"/>
            <a:extLst>
              <a:ext uri="{FF2B5EF4-FFF2-40B4-BE49-F238E27FC236}">
                <a16:creationId xmlns:a16="http://schemas.microsoft.com/office/drawing/2014/main" id="{6878985A-C34E-2A40-A48A-8E48E879D41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612221">
            <a:off x="5774661" y="2957626"/>
            <a:ext cx="2969796" cy="1754764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CE9D1BF2-899D-F747-B77B-6F400893394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617" y="4199185"/>
            <a:ext cx="681060" cy="61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FC3FF-8D13-1F43-B92F-C2950365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A33331-7D15-4243-8E6F-72D2D9C20916}"/>
              </a:ext>
            </a:extLst>
          </p:cNvPr>
          <p:cNvSpPr/>
          <p:nvPr/>
        </p:nvSpPr>
        <p:spPr>
          <a:xfrm>
            <a:off x="659076" y="511851"/>
            <a:ext cx="4535216" cy="437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100" b="1" dirty="0">
                <a:latin typeface="Montserrat" pitchFamily="2" charset="77"/>
              </a:rPr>
              <a:t>What makes a good engineer?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A957F-4F14-0B44-A75B-0220F6861277}"/>
              </a:ext>
            </a:extLst>
          </p:cNvPr>
          <p:cNvSpPr txBox="1"/>
          <p:nvPr/>
        </p:nvSpPr>
        <p:spPr>
          <a:xfrm>
            <a:off x="7944135" y="4811217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latin typeface="Montserrat SemiBold" pitchFamily="2" charset="77"/>
                <a:cs typeface="Gordita" pitchFamily="2" charset="77"/>
              </a:rPr>
              <a:t>HIGH SCHOOL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C9DA7F-FA24-0048-8DD5-6E66BC0E13FB}"/>
              </a:ext>
            </a:extLst>
          </p:cNvPr>
          <p:cNvGrpSpPr/>
          <p:nvPr/>
        </p:nvGrpSpPr>
        <p:grpSpPr>
          <a:xfrm>
            <a:off x="518643" y="1841765"/>
            <a:ext cx="1478023" cy="1717652"/>
            <a:chOff x="518643" y="1841765"/>
            <a:chExt cx="1478023" cy="1717652"/>
          </a:xfrm>
        </p:grpSpPr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E768EF7-8F95-2444-992F-B5214E496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643" y="1841765"/>
              <a:ext cx="1478023" cy="118658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4F589C-F945-6A4D-94C4-62375AF693A9}"/>
                </a:ext>
              </a:extLst>
            </p:cNvPr>
            <p:cNvSpPr/>
            <p:nvPr/>
          </p:nvSpPr>
          <p:spPr>
            <a:xfrm>
              <a:off x="566858" y="3190085"/>
              <a:ext cx="12811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atin typeface="Montserrat" panose="02000505000000020004" pitchFamily="2" charset="77"/>
                  <a:ea typeface="Helvetica Neue" panose="02000503000000020004" pitchFamily="2" charset="0"/>
                  <a:cs typeface="Helvetica Neue" panose="02000503000000020004" pitchFamily="2" charset="0"/>
                </a:rPr>
                <a:t>Creativity</a:t>
              </a:r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C1B710-9DD3-A549-9DCB-B6682FFD1C86}"/>
              </a:ext>
            </a:extLst>
          </p:cNvPr>
          <p:cNvGrpSpPr/>
          <p:nvPr/>
        </p:nvGrpSpPr>
        <p:grpSpPr>
          <a:xfrm>
            <a:off x="2230911" y="1949642"/>
            <a:ext cx="2034531" cy="1610031"/>
            <a:chOff x="2230911" y="1949642"/>
            <a:chExt cx="2034531" cy="1610031"/>
          </a:xfrm>
        </p:grpSpPr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D4AFC650-8AC0-4549-8727-0AB322B64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4675" y="1949642"/>
              <a:ext cx="827002" cy="97082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4A96BED-C241-2A49-B89D-3BD55B27524A}"/>
                </a:ext>
              </a:extLst>
            </p:cNvPr>
            <p:cNvSpPr/>
            <p:nvPr/>
          </p:nvSpPr>
          <p:spPr>
            <a:xfrm>
              <a:off x="2230911" y="3190085"/>
              <a:ext cx="2034531" cy="3695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  <a:buClr>
                  <a:srgbClr val="CF372D"/>
                </a:buClr>
              </a:pPr>
              <a:r>
                <a:rPr lang="en-AU" dirty="0">
                  <a:latin typeface="Montserrat" panose="02000505000000020004" pitchFamily="2" charset="77"/>
                  <a:ea typeface="Helvetica Neue" panose="02000503000000020004" pitchFamily="2" charset="0"/>
                  <a:cs typeface="Helvetica Neue" panose="02000503000000020004" pitchFamily="2" charset="0"/>
                </a:rPr>
                <a:t>Critical thinking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2E0A18-DD42-F949-8D2B-7DCBC47807A4}"/>
              </a:ext>
            </a:extLst>
          </p:cNvPr>
          <p:cNvGrpSpPr/>
          <p:nvPr/>
        </p:nvGrpSpPr>
        <p:grpSpPr>
          <a:xfrm>
            <a:off x="4648376" y="1847320"/>
            <a:ext cx="1742785" cy="1712097"/>
            <a:chOff x="4648376" y="1847320"/>
            <a:chExt cx="1742785" cy="1712097"/>
          </a:xfrm>
        </p:grpSpPr>
        <p:pic>
          <p:nvPicPr>
            <p:cNvPr id="10" name="Picture 9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86BCD3C9-B87C-4B4E-871E-85DBF8941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8443" y="1847320"/>
              <a:ext cx="882650" cy="107315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4E53BE-9A94-A843-9C02-AFB885C37C06}"/>
                </a:ext>
              </a:extLst>
            </p:cNvPr>
            <p:cNvSpPr/>
            <p:nvPr/>
          </p:nvSpPr>
          <p:spPr>
            <a:xfrm>
              <a:off x="4648376" y="3190085"/>
              <a:ext cx="17427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atin typeface="Montserrat" panose="02000505000000020004" pitchFamily="2" charset="77"/>
                  <a:ea typeface="Helvetica Neue" panose="02000503000000020004" pitchFamily="2" charset="0"/>
                  <a:cs typeface="Helvetica Neue" panose="02000503000000020004" pitchFamily="2" charset="0"/>
                </a:rPr>
                <a:t>Collaboration</a:t>
              </a:r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7795A5-D973-F84C-A1D9-7ECFBF648D0D}"/>
              </a:ext>
            </a:extLst>
          </p:cNvPr>
          <p:cNvGrpSpPr/>
          <p:nvPr/>
        </p:nvGrpSpPr>
        <p:grpSpPr>
          <a:xfrm>
            <a:off x="6618451" y="1983853"/>
            <a:ext cx="2081019" cy="1575564"/>
            <a:chOff x="6618451" y="1983853"/>
            <a:chExt cx="2081019" cy="1575564"/>
          </a:xfrm>
        </p:grpSpPr>
        <p:pic>
          <p:nvPicPr>
            <p:cNvPr id="14" name="Picture 13" descr="A picture containing game, table&#10;&#10;Description automatically generated">
              <a:extLst>
                <a:ext uri="{FF2B5EF4-FFF2-40B4-BE49-F238E27FC236}">
                  <a16:creationId xmlns:a16="http://schemas.microsoft.com/office/drawing/2014/main" id="{DB33CE53-1F46-F744-B6BE-78173BE7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90570" y="1983853"/>
              <a:ext cx="1136780" cy="97082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D39763-35BC-B34B-AEA1-BA49EF86B9AE}"/>
                </a:ext>
              </a:extLst>
            </p:cNvPr>
            <p:cNvSpPr/>
            <p:nvPr/>
          </p:nvSpPr>
          <p:spPr>
            <a:xfrm>
              <a:off x="6618451" y="3190085"/>
              <a:ext cx="20810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atin typeface="Montserrat" panose="02000505000000020004" pitchFamily="2" charset="77"/>
                  <a:ea typeface="Helvetica Neue" panose="02000503000000020004" pitchFamily="2" charset="0"/>
                  <a:cs typeface="Helvetica Neue" panose="02000503000000020004" pitchFamily="2" charset="0"/>
                </a:rPr>
                <a:t>Communication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56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FC3FF-8D13-1F43-B92F-C2950365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A33331-7D15-4243-8E6F-72D2D9C20916}"/>
              </a:ext>
            </a:extLst>
          </p:cNvPr>
          <p:cNvSpPr/>
          <p:nvPr/>
        </p:nvSpPr>
        <p:spPr>
          <a:xfrm>
            <a:off x="659076" y="511851"/>
            <a:ext cx="4169731" cy="437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100" b="1" dirty="0">
                <a:latin typeface="Montserrat" pitchFamily="2" charset="77"/>
              </a:rPr>
              <a:t>Choose your own adventure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A957F-4F14-0B44-A75B-0220F6861277}"/>
              </a:ext>
            </a:extLst>
          </p:cNvPr>
          <p:cNvSpPr txBox="1"/>
          <p:nvPr/>
        </p:nvSpPr>
        <p:spPr>
          <a:xfrm>
            <a:off x="7944135" y="4811217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latin typeface="Montserrat SemiBold" pitchFamily="2" charset="77"/>
                <a:cs typeface="Gordita" pitchFamily="2" charset="77"/>
              </a:rPr>
              <a:t>HIGH SCHOOL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0BCDD3-22EE-1748-A422-59629E0428C3}"/>
              </a:ext>
            </a:extLst>
          </p:cNvPr>
          <p:cNvSpPr/>
          <p:nvPr/>
        </p:nvSpPr>
        <p:spPr>
          <a:xfrm>
            <a:off x="659076" y="1143913"/>
            <a:ext cx="4931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rgbClr val="DF3726"/>
                </a:solidFill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HIGH SCHOOL + UNI</a:t>
            </a:r>
          </a:p>
          <a:p>
            <a:pPr marL="285750" indent="-285750"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sz="1600" b="1" dirty="0">
                <a:latin typeface="Montserrat Semi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Science</a:t>
            </a:r>
            <a:r>
              <a:rPr lang="en-AU" sz="16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 (Physics + Chemistry) + </a:t>
            </a:r>
            <a:r>
              <a:rPr lang="en-AU" sz="1600" b="1" dirty="0">
                <a:latin typeface="Montserrat Semi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Math</a:t>
            </a:r>
          </a:p>
          <a:p>
            <a:pPr marL="285750" indent="-285750"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creative/communication subjects, </a:t>
            </a:r>
            <a:br>
              <a:rPr lang="en-AU" sz="16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AU" sz="16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such as </a:t>
            </a:r>
            <a:r>
              <a:rPr lang="en-AU" sz="1600" b="1" dirty="0">
                <a:latin typeface="Montserrat Semi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English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501305-EFCB-EB4E-BA3D-3243B96F5A98}"/>
              </a:ext>
            </a:extLst>
          </p:cNvPr>
          <p:cNvSpPr/>
          <p:nvPr/>
        </p:nvSpPr>
        <p:spPr>
          <a:xfrm>
            <a:off x="659076" y="2579174"/>
            <a:ext cx="42428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rgbClr val="DF3726"/>
                </a:solidFill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ALTERNATIVE PATHWAYS</a:t>
            </a:r>
          </a:p>
          <a:p>
            <a:pPr marL="285750" indent="-285750"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Enabling courses</a:t>
            </a:r>
          </a:p>
          <a:p>
            <a:pPr marL="285750" indent="-285750"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Other related courses at university</a:t>
            </a:r>
          </a:p>
          <a:p>
            <a:pPr marL="285750" indent="-285750"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TAFE/colleges/PIBT/V.E.T.</a:t>
            </a:r>
          </a:p>
          <a:p>
            <a:pPr marL="285750" indent="-285750"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Defence </a:t>
            </a:r>
            <a:endParaRPr lang="en-US" sz="1600" dirty="0">
              <a:latin typeface="Montserrat" panose="02000505000000020004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 descr="A picture containing racket, sitting, table, photo&#10;&#10;Description automatically generated">
            <a:extLst>
              <a:ext uri="{FF2B5EF4-FFF2-40B4-BE49-F238E27FC236}">
                <a16:creationId xmlns:a16="http://schemas.microsoft.com/office/drawing/2014/main" id="{FE5F3B00-D087-DE41-B70C-A4A4E7F57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9635">
            <a:off x="4778545" y="855679"/>
            <a:ext cx="4556502" cy="2959780"/>
          </a:xfrm>
          <a:prstGeom prst="rect">
            <a:avLst/>
          </a:prstGeom>
        </p:spPr>
      </p:pic>
      <p:pic>
        <p:nvPicPr>
          <p:cNvPr id="20" name="Picture 19" descr="A picture containing sitting, open, small, table&#10;&#10;Description automatically generated">
            <a:extLst>
              <a:ext uri="{FF2B5EF4-FFF2-40B4-BE49-F238E27FC236}">
                <a16:creationId xmlns:a16="http://schemas.microsoft.com/office/drawing/2014/main" id="{C2C8535C-126C-224B-A03F-5F91202286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4758">
            <a:off x="4891096" y="2751936"/>
            <a:ext cx="2193156" cy="218666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D75E829-2F14-5541-B5CA-BFA480E07F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522" y="3703044"/>
            <a:ext cx="816890" cy="958958"/>
          </a:xfrm>
          <a:prstGeom prst="rect">
            <a:avLst/>
          </a:prstGeom>
        </p:spPr>
      </p:pic>
      <p:pic>
        <p:nvPicPr>
          <p:cNvPr id="14" name="Picture 13" descr="A picture containing table, stool, drawing&#10;&#10;Description automatically generated">
            <a:extLst>
              <a:ext uri="{FF2B5EF4-FFF2-40B4-BE49-F238E27FC236}">
                <a16:creationId xmlns:a16="http://schemas.microsoft.com/office/drawing/2014/main" id="{EAE2C95C-1D4F-EC4D-8044-7879D2FCA8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1618">
            <a:off x="8102554" y="3581799"/>
            <a:ext cx="545552" cy="84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2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7432</TotalTime>
  <Words>1478</Words>
  <Application>Microsoft Office PowerPoint</Application>
  <PresentationFormat>On-screen Show (16:9)</PresentationFormat>
  <Paragraphs>257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Montserrat SemiBold</vt:lpstr>
      <vt:lpstr>Montserrat</vt:lpstr>
      <vt:lpstr>Calibri Light</vt:lpstr>
      <vt:lpstr>Montserrat Medium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Peta Lioulios</cp:lastModifiedBy>
  <cp:revision>133</cp:revision>
  <dcterms:created xsi:type="dcterms:W3CDTF">2019-10-14T22:40:53Z</dcterms:created>
  <dcterms:modified xsi:type="dcterms:W3CDTF">2020-05-01T04:31:48Z</dcterms:modified>
</cp:coreProperties>
</file>